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75" r:id="rId4"/>
    <p:sldId id="284" r:id="rId5"/>
    <p:sldId id="267" r:id="rId6"/>
    <p:sldId id="283" r:id="rId7"/>
    <p:sldId id="258" r:id="rId8"/>
    <p:sldId id="286" r:id="rId9"/>
    <p:sldId id="292" r:id="rId10"/>
    <p:sldId id="290" r:id="rId11"/>
    <p:sldId id="291" r:id="rId12"/>
    <p:sldId id="287" r:id="rId13"/>
    <p:sldId id="288" r:id="rId14"/>
    <p:sldId id="289" r:id="rId15"/>
    <p:sldId id="276" r:id="rId16"/>
    <p:sldId id="277" r:id="rId17"/>
    <p:sldId id="274" r:id="rId18"/>
    <p:sldId id="270" r:id="rId19"/>
  </p:sldIdLst>
  <p:sldSz cx="12192000" cy="6858000"/>
  <p:notesSz cx="6858000" cy="9144000"/>
  <p:embeddedFontLst>
    <p:embeddedFont>
      <p:font typeface="Yoon 윤고딕 540_TT" panose="0209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Yoon 윤고딕 530_TT" panose="02090603020101020101" pitchFamily="18" charset="-127"/>
      <p:regular r:id="rId24"/>
    </p:embeddedFont>
    <p:embeddedFont>
      <p:font typeface="Yoon 윤고딕 550_TT" panose="02090603020101020101" pitchFamily="18" charset="-127"/>
      <p:regular r:id="rId25"/>
    </p:embeddedFont>
    <p:embeddedFont>
      <p:font typeface="배달의민족 주아" panose="020B0600000101010101" charset="-127"/>
      <p:regular r:id="rId26"/>
    </p:embeddedFont>
    <p:embeddedFont>
      <p:font typeface="Yoon 윤고딕 520_TT" panose="0209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3B8"/>
    <a:srgbClr val="FF5D5D"/>
    <a:srgbClr val="DA4453"/>
    <a:srgbClr val="FEDE98"/>
    <a:srgbClr val="FDCB5C"/>
    <a:srgbClr val="353F48"/>
    <a:srgbClr val="EB6F6F"/>
    <a:srgbClr val="687C8E"/>
    <a:srgbClr val="536371"/>
    <a:srgbClr val="B48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88" autoAdjust="0"/>
  </p:normalViewPr>
  <p:slideViewPr>
    <p:cSldViewPr showGuides="1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84651-0324-4424-94A6-92BA3AA17C7F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F448C-9C0F-421F-8C6F-2FA80974F2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2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63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0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6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9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49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79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6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3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F448C-9C0F-421F-8C6F-2FA80974F2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12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0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6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7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4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4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0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69FF9-B9E6-45E6-A4D6-A40EF23294A9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FAA6A-415D-432B-9975-03E034E7B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1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3240680" y="2961960"/>
            <a:ext cx="5601136" cy="995422"/>
          </a:xfrm>
          <a:prstGeom prst="ellipse">
            <a:avLst/>
          </a:prstGeom>
          <a:solidFill>
            <a:srgbClr val="FDCB5C">
              <a:alpha val="60000"/>
            </a:srgb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65868" y="2967293"/>
            <a:ext cx="5142888" cy="9954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DCB5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82842" y="2948090"/>
            <a:ext cx="696935" cy="696935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4079776" y="3227710"/>
            <a:ext cx="1728192" cy="417314"/>
          </a:xfrm>
          <a:prstGeom prst="parallelogram">
            <a:avLst/>
          </a:prstGeom>
          <a:solidFill>
            <a:srgbClr val="FDCB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548681"/>
            <a:ext cx="7702624" cy="3342234"/>
          </a:xfrm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8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  <a:r>
              <a:rPr lang="en-US" altLang="ko-KR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54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5400" dirty="0" err="1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꿀석</a:t>
            </a:r>
            <a:r>
              <a:rPr lang="ko-KR" altLang="en-US" sz="54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최종발표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64543" y="4015765"/>
            <a:ext cx="186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컴퓨터공학과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dist"/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201402629</a:t>
            </a:r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이지현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dist"/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201402776 </a:t>
            </a:r>
            <a:r>
              <a:rPr lang="ko-KR" altLang="en-US" sz="1600" dirty="0" smtClean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임수진</a:t>
            </a:r>
            <a:endParaRPr lang="en-US" altLang="ko-KR" sz="1600" dirty="0">
              <a:ln>
                <a:solidFill>
                  <a:srgbClr val="687C8E">
                    <a:alpha val="0"/>
                  </a:srgbClr>
                </a:solidFill>
              </a:ln>
              <a:solidFill>
                <a:srgbClr val="353F48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5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4890077" y="725599"/>
            <a:ext cx="243687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4943872" y="768570"/>
            <a:ext cx="23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시퀀스 다이어그램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237803"/>
            <a:ext cx="4524375" cy="3438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451991"/>
            <a:ext cx="6076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4890077" y="725599"/>
            <a:ext cx="243687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4943872" y="768570"/>
            <a:ext cx="23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시퀀스 다이어그램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33313"/>
            <a:ext cx="5917006" cy="52139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93" y="2060848"/>
            <a:ext cx="40195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5027277" y="725599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5081073" y="768570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스토리보드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FCCC50F-A43B-4729-B068-D22197AA7FA1}"/>
              </a:ext>
            </a:extLst>
          </p:cNvPr>
          <p:cNvSpPr/>
          <p:nvPr/>
        </p:nvSpPr>
        <p:spPr>
          <a:xfrm>
            <a:off x="2711624" y="1135262"/>
            <a:ext cx="1224136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7" y="1650968"/>
            <a:ext cx="4768203" cy="22820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6" y="4222416"/>
            <a:ext cx="4768203" cy="23237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2572"/>
          <a:stretch/>
        </p:blipFill>
        <p:spPr>
          <a:xfrm>
            <a:off x="8256240" y="1629029"/>
            <a:ext cx="2845465" cy="49171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3C7329F-2E01-4693-B5C7-F77855F29E5B}"/>
              </a:ext>
            </a:extLst>
          </p:cNvPr>
          <p:cNvSpPr/>
          <p:nvPr/>
        </p:nvSpPr>
        <p:spPr>
          <a:xfrm>
            <a:off x="2917717" y="3015907"/>
            <a:ext cx="874028" cy="1970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화살표: 오른쪽 19">
            <a:extLst>
              <a:ext uri="{FF2B5EF4-FFF2-40B4-BE49-F238E27FC236}">
                <a16:creationId xmlns:a16="http://schemas.microsoft.com/office/drawing/2014/main" xmlns="" id="{E7ACD80F-62A5-4946-B9A9-959525A82792}"/>
              </a:ext>
            </a:extLst>
          </p:cNvPr>
          <p:cNvSpPr/>
          <p:nvPr/>
        </p:nvSpPr>
        <p:spPr>
          <a:xfrm>
            <a:off x="3945742" y="3015907"/>
            <a:ext cx="3950458" cy="197069"/>
          </a:xfrm>
          <a:prstGeom prst="rightArrow">
            <a:avLst>
              <a:gd name="adj1" fmla="val 50000"/>
              <a:gd name="adj2" fmla="val 96317"/>
            </a:avLst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3C7329F-2E01-4693-B5C7-F77855F29E5B}"/>
              </a:ext>
            </a:extLst>
          </p:cNvPr>
          <p:cNvSpPr/>
          <p:nvPr/>
        </p:nvSpPr>
        <p:spPr>
          <a:xfrm>
            <a:off x="2935153" y="5517232"/>
            <a:ext cx="874028" cy="1970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FCCC50F-A43B-4729-B068-D22197AA7FA1}"/>
              </a:ext>
            </a:extLst>
          </p:cNvPr>
          <p:cNvSpPr/>
          <p:nvPr/>
        </p:nvSpPr>
        <p:spPr>
          <a:xfrm>
            <a:off x="8860168" y="1116242"/>
            <a:ext cx="1637608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9714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5027277" y="725599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5081073" y="768570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스토리보드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FCCC50F-A43B-4729-B068-D22197AA7FA1}"/>
              </a:ext>
            </a:extLst>
          </p:cNvPr>
          <p:cNvSpPr/>
          <p:nvPr/>
        </p:nvSpPr>
        <p:spPr>
          <a:xfrm>
            <a:off x="1835906" y="1137902"/>
            <a:ext cx="2099853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공연장 </a:t>
            </a:r>
            <a:r>
              <a:rPr lang="ko-KR" altLang="en-US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정보 화면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72" y="1700808"/>
            <a:ext cx="3793182" cy="46850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3C7329F-2E01-4693-B5C7-F77855F29E5B}"/>
              </a:ext>
            </a:extLst>
          </p:cNvPr>
          <p:cNvSpPr/>
          <p:nvPr/>
        </p:nvSpPr>
        <p:spPr>
          <a:xfrm>
            <a:off x="3143672" y="2799883"/>
            <a:ext cx="720080" cy="1970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화살표: 오른쪽 19">
            <a:extLst>
              <a:ext uri="{FF2B5EF4-FFF2-40B4-BE49-F238E27FC236}">
                <a16:creationId xmlns:a16="http://schemas.microsoft.com/office/drawing/2014/main" xmlns="" id="{E7ACD80F-62A5-4946-B9A9-959525A82792}"/>
              </a:ext>
            </a:extLst>
          </p:cNvPr>
          <p:cNvSpPr/>
          <p:nvPr/>
        </p:nvSpPr>
        <p:spPr>
          <a:xfrm rot="20908013">
            <a:off x="4078452" y="2316207"/>
            <a:ext cx="3298758" cy="237804"/>
          </a:xfrm>
          <a:prstGeom prst="rightArrow">
            <a:avLst>
              <a:gd name="adj1" fmla="val 50000"/>
              <a:gd name="adj2" fmla="val 96317"/>
            </a:avLst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FCCC50F-A43B-4729-B068-D22197AA7FA1}"/>
              </a:ext>
            </a:extLst>
          </p:cNvPr>
          <p:cNvSpPr/>
          <p:nvPr/>
        </p:nvSpPr>
        <p:spPr>
          <a:xfrm>
            <a:off x="8544272" y="1137902"/>
            <a:ext cx="2664296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주요 기능 화면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화살표: 오른쪽 19">
            <a:extLst>
              <a:ext uri="{FF2B5EF4-FFF2-40B4-BE49-F238E27FC236}">
                <a16:creationId xmlns:a16="http://schemas.microsoft.com/office/drawing/2014/main" xmlns="" id="{E7ACD80F-62A5-4946-B9A9-959525A82792}"/>
              </a:ext>
            </a:extLst>
          </p:cNvPr>
          <p:cNvSpPr/>
          <p:nvPr/>
        </p:nvSpPr>
        <p:spPr>
          <a:xfrm rot="1800000">
            <a:off x="3932463" y="3774834"/>
            <a:ext cx="3263447" cy="219211"/>
          </a:xfrm>
          <a:prstGeom prst="rightArrow">
            <a:avLst>
              <a:gd name="adj1" fmla="val 50000"/>
              <a:gd name="adj2" fmla="val 96317"/>
            </a:avLst>
          </a:prstGeom>
          <a:solidFill>
            <a:srgbClr val="C0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0289706-C15E-4381-885A-59EBEF6FD971}"/>
              </a:ext>
            </a:extLst>
          </p:cNvPr>
          <p:cNvSpPr/>
          <p:nvPr/>
        </p:nvSpPr>
        <p:spPr>
          <a:xfrm rot="20861250">
            <a:off x="4932343" y="1913204"/>
            <a:ext cx="21261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en-US" altLang="ko-KR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3D Simulation </a:t>
            </a:r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기능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0289706-C15E-4381-885A-59EBEF6FD971}"/>
              </a:ext>
            </a:extLst>
          </p:cNvPr>
          <p:cNvSpPr/>
          <p:nvPr/>
        </p:nvSpPr>
        <p:spPr>
          <a:xfrm rot="1857863">
            <a:off x="4708486" y="4141698"/>
            <a:ext cx="21261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좌석 추천 기능</a:t>
            </a:r>
            <a:endParaRPr lang="en-US" altLang="ko-KR" sz="15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0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5027277" y="725599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5081073" y="768570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스토리보드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FCCC50F-A43B-4729-B068-D22197AA7FA1}"/>
              </a:ext>
            </a:extLst>
          </p:cNvPr>
          <p:cNvSpPr/>
          <p:nvPr/>
        </p:nvSpPr>
        <p:spPr>
          <a:xfrm>
            <a:off x="1919536" y="1118808"/>
            <a:ext cx="1224136" cy="369332"/>
          </a:xfrm>
          <a:prstGeom prst="rect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화면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91797"/>
            <a:ext cx="4024764" cy="4943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678" y="1700808"/>
            <a:ext cx="4335380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165574E-20B9-4AA1-AD2F-43426F2CF69A}"/>
              </a:ext>
            </a:extLst>
          </p:cNvPr>
          <p:cNvSpPr/>
          <p:nvPr/>
        </p:nvSpPr>
        <p:spPr>
          <a:xfrm>
            <a:off x="5123892" y="640434"/>
            <a:ext cx="1944216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F4B34F-D9A4-41BA-B7CF-CEEFD09ECDE8}"/>
              </a:ext>
            </a:extLst>
          </p:cNvPr>
          <p:cNvSpPr txBox="1"/>
          <p:nvPr/>
        </p:nvSpPr>
        <p:spPr>
          <a:xfrm>
            <a:off x="5339916" y="6834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시연 동영상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3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EA31162-A38A-4429-9EEB-646CA130B786}"/>
              </a:ext>
            </a:extLst>
          </p:cNvPr>
          <p:cNvSpPr/>
          <p:nvPr/>
        </p:nvSpPr>
        <p:spPr>
          <a:xfrm>
            <a:off x="2063553" y="2351359"/>
            <a:ext cx="3827479" cy="3785652"/>
          </a:xfrm>
          <a:prstGeom prst="rect">
            <a:avLst/>
          </a:prstGeom>
          <a:solidFill>
            <a:srgbClr val="FDCB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40017" y="2348880"/>
            <a:ext cx="3827479" cy="3785652"/>
          </a:xfrm>
          <a:prstGeom prst="rect">
            <a:avLst/>
          </a:prstGeom>
          <a:solidFill>
            <a:srgbClr val="FDCB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493D1DD-452C-4B6B-9571-08EED3F899E7}"/>
              </a:ext>
            </a:extLst>
          </p:cNvPr>
          <p:cNvSpPr/>
          <p:nvPr/>
        </p:nvSpPr>
        <p:spPr>
          <a:xfrm>
            <a:off x="6315371" y="2418468"/>
            <a:ext cx="3752124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시연 시나리오 대로 계획한 모든 기능 구현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공연장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상대적인 위치에 따른 음향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설정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사용자가 들을 수 있는 실제 음향과 비교해서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시뮬레이션 음향 수치 조절 가능하도록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설정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웹 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크롤링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을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활용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및 공연 정보 조회</a:t>
            </a:r>
            <a:endParaRPr lang="en-US" altLang="ko-KR" sz="1400" u="sng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u="sng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검색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기능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리스트 조회 화면에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최신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인기순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정렬 옵션 추가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B368129-48F5-40FE-ACA0-290BC6B2DD34}"/>
              </a:ext>
            </a:extLst>
          </p:cNvPr>
          <p:cNvSpPr/>
          <p:nvPr/>
        </p:nvSpPr>
        <p:spPr>
          <a:xfrm>
            <a:off x="2138907" y="2418467"/>
            <a:ext cx="36657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웹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에서 구성해야 할 기능들이 너무 다양해서 좀 더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간소화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된 </a:t>
            </a:r>
            <a:r>
              <a:rPr lang="ko-KR" altLang="en-US" sz="1400" u="sng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앱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으로 변경함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세종문화회관 포함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 모델링 완료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(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공연장 및 카테고리 넓혀 나갈 계획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임</a:t>
            </a:r>
            <a:r>
              <a: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기본적으로 구현한 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연결 작업</a:t>
            </a:r>
            <a:r>
              <a:rPr lang="ko-KR" altLang="en-US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진행 중</a:t>
            </a: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BD3085F-DC9A-4CAB-9B80-4D70DF9690C6}"/>
              </a:ext>
            </a:extLst>
          </p:cNvPr>
          <p:cNvSpPr/>
          <p:nvPr/>
        </p:nvSpPr>
        <p:spPr>
          <a:xfrm>
            <a:off x="6526881" y="1399234"/>
            <a:ext cx="3253748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893615" y="14304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향후 계획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0B751C4-3B8F-4156-AE65-02CC78700DB7}"/>
              </a:ext>
            </a:extLst>
          </p:cNvPr>
          <p:cNvSpPr/>
          <p:nvPr/>
        </p:nvSpPr>
        <p:spPr>
          <a:xfrm>
            <a:off x="2344890" y="1399234"/>
            <a:ext cx="3253748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9084C18-6278-4018-AE90-BDEED92019C0}"/>
              </a:ext>
            </a:extLst>
          </p:cNvPr>
          <p:cNvSpPr txBox="1"/>
          <p:nvPr/>
        </p:nvSpPr>
        <p:spPr>
          <a:xfrm>
            <a:off x="2711624" y="14304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변경 및 진행 상황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0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2351584" y="970856"/>
            <a:ext cx="7704856" cy="5482481"/>
          </a:xfrm>
          <a:prstGeom prst="roundRect">
            <a:avLst>
              <a:gd name="adj" fmla="val 6449"/>
            </a:avLst>
          </a:prstGeom>
          <a:solidFill>
            <a:schemeClr val="accent1">
              <a:alpha val="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n>
                <a:solidFill>
                  <a:srgbClr val="FDCB5C">
                    <a:alpha val="0"/>
                  </a:srgbClr>
                </a:solidFill>
              </a:ln>
              <a:solidFill>
                <a:srgbClr val="353F48"/>
              </a:solidFill>
              <a:latin typeface="a가시고기B" pitchFamily="18" charset="-127"/>
              <a:ea typeface="a가시고기B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927648" y="764705"/>
            <a:ext cx="1944216" cy="412303"/>
            <a:chOff x="1619672" y="1700808"/>
            <a:chExt cx="6008168" cy="412303"/>
          </a:xfrm>
        </p:grpSpPr>
        <p:sp>
          <p:nvSpPr>
            <p:cNvPr id="18" name="직사각형 17"/>
            <p:cNvSpPr/>
            <p:nvPr/>
          </p:nvSpPr>
          <p:spPr>
            <a:xfrm>
              <a:off x="1907704" y="1700808"/>
              <a:ext cx="5400600" cy="412303"/>
            </a:xfrm>
            <a:prstGeom prst="rect">
              <a:avLst/>
            </a:prstGeom>
            <a:solidFill>
              <a:srgbClr val="353F48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19672" y="1735818"/>
              <a:ext cx="6008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DCB5C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개발일정</a:t>
              </a:r>
              <a:endPara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27648" y="3892304"/>
            <a:ext cx="1944216" cy="412303"/>
            <a:chOff x="1619672" y="1700808"/>
            <a:chExt cx="6008168" cy="412303"/>
          </a:xfrm>
        </p:grpSpPr>
        <p:sp>
          <p:nvSpPr>
            <p:cNvPr id="22" name="직사각형 21"/>
            <p:cNvSpPr/>
            <p:nvPr/>
          </p:nvSpPr>
          <p:spPr>
            <a:xfrm>
              <a:off x="1907704" y="1700808"/>
              <a:ext cx="5400600" cy="412303"/>
            </a:xfrm>
            <a:prstGeom prst="rect">
              <a:avLst/>
            </a:prstGeom>
            <a:solidFill>
              <a:srgbClr val="353F48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19672" y="1735818"/>
              <a:ext cx="6008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DCB5C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역할분담</a:t>
              </a:r>
              <a:endPara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56382"/>
              </p:ext>
            </p:extLst>
          </p:nvPr>
        </p:nvGraphicFramePr>
        <p:xfrm>
          <a:off x="3045368" y="4483173"/>
          <a:ext cx="6317288" cy="1750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93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079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8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6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임수진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Android app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개발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Server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구축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이지현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Android app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개발</a:t>
                      </a:r>
                      <a:endParaRPr lang="en-US" altLang="ko-KR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3D MAX Modeling, App design</a:t>
                      </a:r>
                      <a:endParaRPr lang="ko-KR" altLang="en-US" sz="1200" b="1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0772"/>
              </p:ext>
            </p:extLst>
          </p:nvPr>
        </p:nvGraphicFramePr>
        <p:xfrm>
          <a:off x="3043282" y="1313406"/>
          <a:ext cx="6336704" cy="24229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7965233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65365939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85829418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133226368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676689683"/>
                    </a:ext>
                  </a:extLst>
                </a:gridCol>
              </a:tblGrid>
              <a:tr h="34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2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3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4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5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6</a:t>
                      </a:r>
                      <a:r>
                        <a:rPr lang="ko-KR" altLang="en-US" sz="1400" b="0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요구사항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요구분석 </a:t>
                      </a: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&amp; 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1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관련 분야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주요 기술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8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관련 시스템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49527896"/>
                  </a:ext>
                </a:extLst>
              </a:tr>
              <a:tr h="314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코딩 및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5094114"/>
                  </a:ext>
                </a:extLst>
              </a:tr>
              <a:tr h="314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테스트</a:t>
                      </a:r>
                      <a:r>
                        <a:rPr lang="en-US" altLang="ko-KR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&amp;</a:t>
                      </a:r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n>
                            <a:solidFill>
                              <a:srgbClr val="FDCB5C">
                                <a:alpha val="0"/>
                              </a:srgbClr>
                            </a:solidFill>
                          </a:ln>
                          <a:solidFill>
                            <a:srgbClr val="353F48"/>
                          </a:solidFill>
                          <a:latin typeface="a가시고기B" pitchFamily="18" charset="-127"/>
                          <a:ea typeface="a가시고기B" pitchFamily="18" charset="-127"/>
                        </a:rPr>
                        <a:t>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300" dirty="0">
                        <a:ln>
                          <a:solidFill>
                            <a:srgbClr val="FDCB5C">
                              <a:alpha val="0"/>
                            </a:srgbClr>
                          </a:solidFill>
                        </a:ln>
                        <a:solidFill>
                          <a:srgbClr val="353F48"/>
                        </a:solidFill>
                        <a:latin typeface="a가시고기B" pitchFamily="18" charset="-127"/>
                        <a:ea typeface="a가시고기B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3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813644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4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4188679" y="2961960"/>
            <a:ext cx="3705138" cy="995422"/>
          </a:xfrm>
          <a:prstGeom prst="ellipse">
            <a:avLst/>
          </a:prstGeom>
          <a:solidFill>
            <a:srgbClr val="FDCB5C">
              <a:alpha val="60000"/>
            </a:srgb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36308" y="2967293"/>
            <a:ext cx="3402008" cy="995422"/>
          </a:xfrm>
          <a:prstGeom prst="ellipse">
            <a:avLst/>
          </a:prstGeom>
          <a:solidFill>
            <a:schemeClr val="bg1"/>
          </a:solidFill>
          <a:ln w="88900">
            <a:solidFill>
              <a:srgbClr val="FDCB5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8680" y="2420890"/>
            <a:ext cx="696935" cy="696935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4727848" y="3068961"/>
            <a:ext cx="2592288" cy="472679"/>
          </a:xfrm>
          <a:prstGeom prst="parallelogram">
            <a:avLst/>
          </a:prstGeom>
          <a:solidFill>
            <a:srgbClr val="FDCB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3485670"/>
            <a:ext cx="7772400" cy="144828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b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200" dirty="0"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: )</a:t>
            </a:r>
            <a:endParaRPr lang="ko-KR" altLang="en-US" sz="3200" dirty="0"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04665"/>
            <a:ext cx="9721080" cy="6489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6241" y="412345"/>
            <a:ext cx="2274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중간과제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0000</a:t>
            </a:r>
            <a:endParaRPr lang="ko-KR" altLang="en-US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7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04665"/>
            <a:ext cx="9721080" cy="648924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71464" y="629356"/>
            <a:ext cx="9721080" cy="4469049"/>
            <a:chOff x="-252536" y="629355"/>
            <a:chExt cx="9721080" cy="4469049"/>
          </a:xfrm>
        </p:grpSpPr>
        <p:sp>
          <p:nvSpPr>
            <p:cNvPr id="30" name="직사각형 29"/>
            <p:cNvSpPr/>
            <p:nvPr/>
          </p:nvSpPr>
          <p:spPr>
            <a:xfrm>
              <a:off x="-252536" y="3124753"/>
              <a:ext cx="9721080" cy="707886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95536" y="629355"/>
              <a:ext cx="8424936" cy="4469049"/>
              <a:chOff x="395536" y="629355"/>
              <a:chExt cx="8424936" cy="446904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3010172"/>
                <a:ext cx="3852514" cy="2088232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51" y="1281584"/>
                <a:ext cx="1467407" cy="146740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73" b="100000" l="1369" r="989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8467" y="629355"/>
                <a:ext cx="2869326" cy="205312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6416" y="2682480"/>
                <a:ext cx="3604056" cy="2402704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172" y="1216013"/>
                <a:ext cx="1598550" cy="1598550"/>
              </a:xfrm>
              <a:prstGeom prst="rect">
                <a:avLst/>
              </a:prstGeom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2423592" y="5747990"/>
            <a:ext cx="7473430" cy="417314"/>
            <a:chOff x="899592" y="5596044"/>
            <a:chExt cx="7473430" cy="417314"/>
          </a:xfrm>
        </p:grpSpPr>
        <p:sp>
          <p:nvSpPr>
            <p:cNvPr id="34" name="평행 사변형 3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3598" y="5596044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사이드 자리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시야 방해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가늠할 수 없는 무대와의 거리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음향 문제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…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7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316749" y="1787527"/>
            <a:ext cx="3507444" cy="3503790"/>
            <a:chOff x="2546811" y="956126"/>
            <a:chExt cx="4176464" cy="417646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11" y="956126"/>
              <a:ext cx="4176464" cy="417646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564904"/>
              <a:ext cx="1373726" cy="137372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431021" y="5580530"/>
            <a:ext cx="7308812" cy="5847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3D </a:t>
            </a:r>
            <a:r>
              <a:rPr lang="ko-KR" altLang="en-US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시뮬레이션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이용한 </a:t>
            </a:r>
            <a:r>
              <a:rPr lang="ko-KR" altLang="en-US" sz="1600" b="1" u="sng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공연장 좌석 정보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확인 어플리케이션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“</a:t>
            </a:r>
            <a:r>
              <a:rPr lang="ko-KR" altLang="en-US" sz="3200" b="1" spc="-80" dirty="0" err="1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꿀석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”</a:t>
            </a:r>
            <a:endParaRPr lang="ko-KR" altLang="en-US" b="1" spc="-80" dirty="0">
              <a:ln w="3175">
                <a:solidFill>
                  <a:srgbClr val="FF5D5D"/>
                </a:solidFill>
              </a:ln>
              <a:solidFill>
                <a:srgbClr val="FF5D5D"/>
              </a:solidFill>
              <a:effectLst>
                <a:reflection blurRad="6350" stA="60000" endA="900" endPos="58000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3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316749" y="1787527"/>
            <a:ext cx="3507444" cy="3503790"/>
            <a:chOff x="2546811" y="956126"/>
            <a:chExt cx="4176464" cy="417646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11" y="956126"/>
              <a:ext cx="4176464" cy="417646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564904"/>
              <a:ext cx="1373726" cy="137372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668120" y="749418"/>
            <a:ext cx="6884264" cy="4022079"/>
            <a:chOff x="1144120" y="749417"/>
            <a:chExt cx="6884264" cy="40220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880" y="1575360"/>
              <a:ext cx="457869" cy="45786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502" y="1842882"/>
              <a:ext cx="1026468" cy="10264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76136"/>
              <a:ext cx="881110" cy="88111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063" y="1571503"/>
              <a:ext cx="457869" cy="45786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272" y="3678384"/>
              <a:ext cx="1093112" cy="109311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20" y="3757946"/>
              <a:ext cx="1013550" cy="10135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874" y="749417"/>
              <a:ext cx="1221106" cy="122110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431021" y="5580530"/>
            <a:ext cx="7308812" cy="5847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3D </a:t>
            </a:r>
            <a:r>
              <a:rPr lang="ko-KR" altLang="en-US" sz="1600" b="1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시뮬레이션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을 이용한 </a:t>
            </a:r>
            <a:r>
              <a:rPr lang="ko-KR" altLang="en-US" sz="1600" b="1" u="sng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공연장 좌석 정보</a:t>
            </a:r>
            <a:r>
              <a:rPr lang="ko-KR" altLang="en-US" sz="1600" spc="-80" dirty="0">
                <a:ln>
                  <a:solidFill>
                    <a:srgbClr val="687C8E">
                      <a:alpha val="0"/>
                    </a:srgbClr>
                  </a:solidFill>
                </a:ln>
                <a:solidFill>
                  <a:srgbClr val="353F48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확인 어플리케이션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“</a:t>
            </a:r>
            <a:r>
              <a:rPr lang="ko-KR" altLang="en-US" sz="3200" b="1" spc="-80" dirty="0" err="1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꿀석</a:t>
            </a:r>
            <a:r>
              <a:rPr lang="en-US" altLang="ko-KR" sz="3200" b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effectLst>
                  <a:reflection blurRad="6350" stA="60000" endA="900" endPos="58000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”</a:t>
            </a:r>
            <a:endParaRPr lang="ko-KR" altLang="en-US" b="1" spc="-80" dirty="0">
              <a:ln w="3175">
                <a:solidFill>
                  <a:srgbClr val="FF5D5D"/>
                </a:solidFill>
              </a:ln>
              <a:solidFill>
                <a:srgbClr val="FF5D5D"/>
              </a:solidFill>
              <a:effectLst>
                <a:reflection blurRad="6350" stA="60000" endA="900" endPos="58000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31E5148-7B3A-481B-A323-1D5DF45E0603}"/>
              </a:ext>
            </a:extLst>
          </p:cNvPr>
          <p:cNvSpPr txBox="1"/>
          <p:nvPr/>
        </p:nvSpPr>
        <p:spPr>
          <a:xfrm>
            <a:off x="8247276" y="184329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최보고서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3459" y="2477017"/>
            <a:ext cx="1008112" cy="33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3D View</a:t>
            </a:r>
            <a:endParaRPr lang="ko-KR" altLang="en-US" sz="16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00908" y="2474821"/>
            <a:ext cx="106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3D Sound</a:t>
            </a:r>
            <a:endParaRPr lang="ko-KR" altLang="en-US" sz="16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6666" y="488780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공연후기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3952" y="56311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티켓 예매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68121" y="4921092"/>
            <a:ext cx="97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공연 일정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49" y="1920052"/>
            <a:ext cx="4377117" cy="3051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178" r="2868" b="8687"/>
          <a:stretch/>
        </p:blipFill>
        <p:spPr>
          <a:xfrm>
            <a:off x="6267074" y="1916832"/>
            <a:ext cx="4284457" cy="30542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530358" y="5382973"/>
            <a:ext cx="7473430" cy="436569"/>
            <a:chOff x="899592" y="5596044"/>
            <a:chExt cx="7473430" cy="436569"/>
          </a:xfrm>
        </p:grpSpPr>
        <p:sp>
          <p:nvSpPr>
            <p:cNvPr id="24" name="평행 사변형 2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1901" y="5632503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세종대극장은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1, 2, 3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층에 걸친 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3,022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개의 객석을 갖추고 있다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.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38181" r="24167" b="16002"/>
          <a:stretch/>
        </p:blipFill>
        <p:spPr>
          <a:xfrm>
            <a:off x="4471957" y="759545"/>
            <a:ext cx="3270016" cy="93429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450467" y="6039860"/>
            <a:ext cx="7473430" cy="436569"/>
            <a:chOff x="899592" y="5596044"/>
            <a:chExt cx="7473430" cy="436569"/>
          </a:xfrm>
        </p:grpSpPr>
        <p:sp>
          <p:nvSpPr>
            <p:cNvPr id="14" name="평행 사변형 13"/>
            <p:cNvSpPr/>
            <p:nvPr/>
          </p:nvSpPr>
          <p:spPr>
            <a:xfrm>
              <a:off x="899592" y="5596044"/>
              <a:ext cx="7473430" cy="417314"/>
            </a:xfrm>
            <a:prstGeom prst="parallelogram">
              <a:avLst/>
            </a:prstGeom>
            <a:solidFill>
              <a:srgbClr val="FDCB5C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1901" y="5632503"/>
              <a:ext cx="7308812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뮤지컬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내한공연</a:t>
              </a:r>
              <a:r>
                <a:rPr lang="en-US" altLang="ko-KR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b="1" i="1" spc="-80" dirty="0">
                  <a:ln>
                    <a:solidFill>
                      <a:srgbClr val="687C8E">
                        <a:alpha val="0"/>
                      </a:srgbClr>
                    </a:solidFill>
                  </a:ln>
                  <a:solidFill>
                    <a:srgbClr val="353F48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오케스트라 등 다양한 공연을 활발히 진행 중</a:t>
              </a:r>
              <a:endParaRPr lang="ko-KR" altLang="en-US" sz="2400" b="1" i="1" spc="-80" dirty="0">
                <a:ln w="3175">
                  <a:solidFill>
                    <a:srgbClr val="FF5D5D"/>
                  </a:solidFill>
                </a:ln>
                <a:solidFill>
                  <a:srgbClr val="FF5D5D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05" y="1505865"/>
            <a:ext cx="2160240" cy="783958"/>
          </a:xfrm>
          <a:prstGeom prst="rect">
            <a:avLst/>
          </a:prstGeom>
        </p:spPr>
      </p:pic>
      <p:sp>
        <p:nvSpPr>
          <p:cNvPr id="30" name="화살표: 아래쪽 29"/>
          <p:cNvSpPr/>
          <p:nvPr/>
        </p:nvSpPr>
        <p:spPr>
          <a:xfrm>
            <a:off x="9645455" y="2952401"/>
            <a:ext cx="355575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화살표: 아래쪽 18"/>
          <p:cNvSpPr/>
          <p:nvPr/>
        </p:nvSpPr>
        <p:spPr>
          <a:xfrm rot="16200000">
            <a:off x="5728896" y="1949758"/>
            <a:ext cx="353841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5" y="1617002"/>
            <a:ext cx="2311074" cy="49997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C69505A-640A-4BF4-A961-56CE05F94079}"/>
              </a:ext>
            </a:extLst>
          </p:cNvPr>
          <p:cNvSpPr/>
          <p:nvPr/>
        </p:nvSpPr>
        <p:spPr>
          <a:xfrm>
            <a:off x="191344" y="6011128"/>
            <a:ext cx="37158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en-US" altLang="ko-KR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Database</a:t>
            </a:r>
          </a:p>
          <a:p>
            <a:pPr algn="ctr"/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ko-KR" altLang="en-US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회원</a:t>
            </a:r>
            <a:r>
              <a:rPr lang="en-US" altLang="ko-KR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후기 게시판</a:t>
            </a:r>
            <a:r>
              <a:rPr lang="en-US" altLang="ko-KR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공연장</a:t>
            </a:r>
            <a:r>
              <a:rPr lang="en-US" altLang="ko-KR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</a:t>
            </a:r>
            <a:r>
              <a:rPr lang="ko-KR" altLang="en-US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좌석정보 관리</a:t>
            </a:r>
            <a:endParaRPr lang="ko-KR" altLang="en-US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A606E7F-F1BE-4AF2-BFE3-64CA9AC58464}"/>
              </a:ext>
            </a:extLst>
          </p:cNvPr>
          <p:cNvSpPr/>
          <p:nvPr/>
        </p:nvSpPr>
        <p:spPr>
          <a:xfrm>
            <a:off x="8230642" y="2344778"/>
            <a:ext cx="2994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▶ </a:t>
            </a:r>
            <a:r>
              <a:rPr lang="en-US" altLang="ko-KR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3D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5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공연장 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시뮬레이션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2FB8B16-66DE-4F3F-9918-E9404AE2A4A8}"/>
              </a:ext>
            </a:extLst>
          </p:cNvPr>
          <p:cNvSpPr/>
          <p:nvPr/>
        </p:nvSpPr>
        <p:spPr>
          <a:xfrm>
            <a:off x="404215" y="2275792"/>
            <a:ext cx="444935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▶ </a:t>
            </a:r>
            <a:r>
              <a:rPr lang="en-US" altLang="ko-KR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3D 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공연장 모델링</a:t>
            </a:r>
            <a:endParaRPr lang="en-US" altLang="ko-KR" sz="15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endParaRPr lang="en-US" altLang="ko-KR" sz="11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세종문화회관 대극장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충무아트센터 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예술의 </a:t>
            </a:r>
            <a:r>
              <a:rPr lang="ko-KR" altLang="en-US" sz="12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전당</a:t>
            </a:r>
            <a:endParaRPr lang="en-US" altLang="ko-KR" sz="1200" dirty="0" smtClean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등 </a:t>
            </a:r>
            <a:endParaRPr lang="en-US" altLang="ko-KR" sz="1200" dirty="0" smtClean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총 </a:t>
            </a:r>
            <a:r>
              <a:rPr lang="en-US" altLang="ko-KR" sz="12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1200" dirty="0" smtClean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공연장</a:t>
            </a:r>
            <a:endParaRPr lang="en-US" altLang="ko-KR" sz="1200" dirty="0">
              <a:ln>
                <a:solidFill>
                  <a:srgbClr val="687C8E">
                    <a:alpha val="0"/>
                  </a:srgbClr>
                </a:solidFill>
              </a:ln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6EF21B9-B57D-4CCF-9EC6-BCC7ADEBDB05}"/>
              </a:ext>
            </a:extLst>
          </p:cNvPr>
          <p:cNvSpPr/>
          <p:nvPr/>
        </p:nvSpPr>
        <p:spPr>
          <a:xfrm>
            <a:off x="8504005" y="5790522"/>
            <a:ext cx="29940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▶ 웹 클라이언트</a:t>
            </a:r>
            <a:endParaRPr lang="en-US" altLang="ko-KR" sz="15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53F48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53F48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▶ </a:t>
            </a:r>
            <a:r>
              <a:rPr lang="ko-KR" altLang="en-US" sz="1500" dirty="0">
                <a:ln>
                  <a:solidFill>
                    <a:srgbClr val="687C8E">
                      <a:alpha val="0"/>
                    </a:srgb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공연 및 좌석 정보 확인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5031023" y="735802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5084819" y="767946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213167"/>
            <a:ext cx="1494738" cy="1494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296" y="4098966"/>
            <a:ext cx="2365015" cy="14680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15" y="4411996"/>
            <a:ext cx="1921004" cy="1273426"/>
          </a:xfrm>
          <a:prstGeom prst="rect">
            <a:avLst/>
          </a:prstGeom>
        </p:spPr>
      </p:pic>
      <p:sp>
        <p:nvSpPr>
          <p:cNvPr id="27" name="화살표: 아래쪽 18"/>
          <p:cNvSpPr/>
          <p:nvPr/>
        </p:nvSpPr>
        <p:spPr>
          <a:xfrm rot="16200000">
            <a:off x="3570826" y="4437965"/>
            <a:ext cx="353841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화살표: 아래쪽 18"/>
          <p:cNvSpPr/>
          <p:nvPr/>
        </p:nvSpPr>
        <p:spPr>
          <a:xfrm rot="16200000">
            <a:off x="7659241" y="4437966"/>
            <a:ext cx="353841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화살표: 아래쪽 18"/>
          <p:cNvSpPr/>
          <p:nvPr/>
        </p:nvSpPr>
        <p:spPr>
          <a:xfrm rot="5400000">
            <a:off x="3534320" y="4953455"/>
            <a:ext cx="353841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화살표: 아래쪽 18"/>
          <p:cNvSpPr/>
          <p:nvPr/>
        </p:nvSpPr>
        <p:spPr>
          <a:xfrm rot="5400000">
            <a:off x="7659241" y="4995066"/>
            <a:ext cx="353841" cy="790039"/>
          </a:xfrm>
          <a:prstGeom prst="downArrow">
            <a:avLst/>
          </a:prstGeom>
          <a:solidFill>
            <a:srgbClr val="FDCB5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53F4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1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5027277" y="725599"/>
            <a:ext cx="212995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5081073" y="768570"/>
            <a:ext cx="202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ERD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58" y="1340768"/>
            <a:ext cx="10432083" cy="533112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53AE18-68F3-4A85-91FD-64571C813616}"/>
              </a:ext>
            </a:extLst>
          </p:cNvPr>
          <p:cNvSpPr/>
          <p:nvPr/>
        </p:nvSpPr>
        <p:spPr>
          <a:xfrm>
            <a:off x="4890077" y="725599"/>
            <a:ext cx="2436874" cy="412303"/>
          </a:xfrm>
          <a:prstGeom prst="rect">
            <a:avLst/>
          </a:prstGeom>
          <a:solidFill>
            <a:srgbClr val="353F48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B90D521-26FA-481A-9089-944D70111D43}"/>
              </a:ext>
            </a:extLst>
          </p:cNvPr>
          <p:cNvSpPr txBox="1"/>
          <p:nvPr/>
        </p:nvSpPr>
        <p:spPr>
          <a:xfrm>
            <a:off x="4943872" y="768570"/>
            <a:ext cx="23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시퀀스 다이어그램</a:t>
            </a:r>
            <a:endParaRPr lang="ko-KR" altLang="en-US" spc="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411510"/>
          </a:xfrm>
          <a:prstGeom prst="rect">
            <a:avLst/>
          </a:prstGeom>
          <a:solidFill>
            <a:srgbClr val="35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-312713" y="0"/>
            <a:ext cx="2601561" cy="411510"/>
          </a:xfrm>
          <a:prstGeom prst="parallelogram">
            <a:avLst>
              <a:gd name="adj" fmla="val 78700"/>
            </a:avLst>
          </a:prstGeom>
          <a:solidFill>
            <a:srgbClr val="FD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AE06DA-134F-4AA3-8C10-F47952C8E5F7}"/>
              </a:ext>
            </a:extLst>
          </p:cNvPr>
          <p:cNvSpPr txBox="1"/>
          <p:nvPr/>
        </p:nvSpPr>
        <p:spPr>
          <a:xfrm>
            <a:off x="9408368" y="66337"/>
            <a:ext cx="2304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“</a:t>
            </a:r>
            <a:r>
              <a:rPr lang="ko-KR" altLang="en-US" sz="1050" spc="-8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꿀석</a:t>
            </a:r>
            <a:r>
              <a:rPr lang="en-US" altLang="ko-KR" sz="105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” </a:t>
            </a:r>
            <a:r>
              <a:rPr lang="ko-KR" altLang="en-US" sz="1050" spc="-8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졸업논문 발표</a:t>
            </a:r>
            <a:endParaRPr lang="ko-KR" altLang="en-US" sz="105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11095" r="3672"/>
          <a:stretch/>
        </p:blipFill>
        <p:spPr>
          <a:xfrm>
            <a:off x="7962275" y="2636912"/>
            <a:ext cx="4062482" cy="2456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/>
          <a:stretch/>
        </p:blipFill>
        <p:spPr>
          <a:xfrm>
            <a:off x="3935760" y="2391843"/>
            <a:ext cx="3744416" cy="27690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"/>
          <a:stretch/>
        </p:blipFill>
        <p:spPr>
          <a:xfrm>
            <a:off x="413845" y="648602"/>
            <a:ext cx="352191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CB5C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400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rgbClr val="353F48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z="1600" dirty="0" smtClean="0">
            <a:ln>
              <a:solidFill>
                <a:srgbClr val="687C8E">
                  <a:alpha val="0"/>
                </a:srgbClr>
              </a:solidFill>
            </a:ln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405</Words>
  <Application>Microsoft Office PowerPoint</Application>
  <PresentationFormat>와이드스크린</PresentationFormat>
  <Paragraphs>126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Yoon 윤고딕 540_TT</vt:lpstr>
      <vt:lpstr>Arial</vt:lpstr>
      <vt:lpstr>나눔스퀘어OTF ExtraBold</vt:lpstr>
      <vt:lpstr>맑은 고딕</vt:lpstr>
      <vt:lpstr>Yoon 윤고딕 530_TT</vt:lpstr>
      <vt:lpstr>Yoon 윤고딕 550_TT</vt:lpstr>
      <vt:lpstr>배달의민족 주아</vt:lpstr>
      <vt:lpstr>Yoon 윤고딕 520_TT</vt:lpstr>
      <vt:lpstr>a가시고기B</vt:lpstr>
      <vt:lpstr>Office 테마</vt:lpstr>
      <vt:lpstr>캡스톤 설계 “꿀석”최종발표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 Thank you : 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대학생 66% “새 학기 증후군 겪어”</dc:title>
  <dc:creator>Chunil</dc:creator>
  <cp:lastModifiedBy>임수진</cp:lastModifiedBy>
  <cp:revision>140</cp:revision>
  <dcterms:created xsi:type="dcterms:W3CDTF">2015-03-03T12:05:21Z</dcterms:created>
  <dcterms:modified xsi:type="dcterms:W3CDTF">2017-11-27T01:31:17Z</dcterms:modified>
</cp:coreProperties>
</file>